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68" r:id="rId3"/>
    <p:sldId id="269" r:id="rId4"/>
    <p:sldId id="270" r:id="rId5"/>
    <p:sldId id="271" r:id="rId6"/>
    <p:sldId id="273" r:id="rId7"/>
    <p:sldId id="275" r:id="rId8"/>
    <p:sldId id="272" r:id="rId9"/>
    <p:sldId id="27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779"/>
    <a:srgbClr val="CBE7D7"/>
    <a:srgbClr val="D0E9D2"/>
    <a:srgbClr val="FFCC00"/>
    <a:srgbClr val="448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4681-A66A-4E53-A39C-316FED46C2A7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5FC4-17DD-43CE-8C5C-5F3550F0DB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1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A790F-45B8-4855-88E3-B982EA31CE8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00727" y="5432346"/>
            <a:ext cx="5067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CONVIDAMOS TODOS A COLABORAREM COM A REDEAPLMINERAL, PARA QUE EM 2014 TENHAMOS UM NÚMERO CRESCENTE DE  INSCRI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ÇÕES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OBRIGADO A TODOS PELA ATENÇÃO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 Noite....</a:t>
            </a:r>
          </a:p>
        </p:txBody>
      </p:sp>
    </p:spTree>
    <p:extLst>
      <p:ext uri="{BB962C8B-B14F-4D97-AF65-F5344CB8AC3E}">
        <p14:creationId xmlns:p14="http://schemas.microsoft.com/office/powerpoint/2010/main" val="390807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4" y="1604963"/>
            <a:ext cx="10502837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6992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438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948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96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78451" cy="4521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1251" y="1604963"/>
            <a:ext cx="5380567" cy="4521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8608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cid:image011.jpg@01D22568.B5E97C5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8">
            <a:lum bright="42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4" y="4171950"/>
            <a:ext cx="398356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33375"/>
            <a:ext cx="12192000" cy="241300"/>
          </a:xfrm>
          <a:prstGeom prst="rect">
            <a:avLst/>
          </a:prstGeom>
          <a:solidFill>
            <a:srgbClr val="006666"/>
          </a:solidFill>
          <a:ln w="9360">
            <a:solidFill>
              <a:srgbClr val="0066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50" b="1" dirty="0" err="1">
                <a:solidFill>
                  <a:srgbClr val="FFFF66"/>
                </a:solidFill>
              </a:rPr>
              <a:t>Comitê</a:t>
            </a:r>
            <a:r>
              <a:rPr lang="en-GB" sz="1450" b="1" dirty="0">
                <a:solidFill>
                  <a:srgbClr val="FFFF66"/>
                </a:solidFill>
              </a:rPr>
              <a:t> </a:t>
            </a:r>
            <a:r>
              <a:rPr lang="en-GB" sz="1450" b="1" dirty="0" err="1">
                <a:solidFill>
                  <a:srgbClr val="FFFF66"/>
                </a:solidFill>
              </a:rPr>
              <a:t>Temático</a:t>
            </a:r>
            <a:r>
              <a:rPr lang="en-GB" sz="1450" b="1" dirty="0">
                <a:solidFill>
                  <a:srgbClr val="FFFF66"/>
                </a:solidFill>
              </a:rPr>
              <a:t> </a:t>
            </a:r>
            <a:r>
              <a:rPr lang="en-GB" sz="1450" b="1" dirty="0" err="1">
                <a:solidFill>
                  <a:srgbClr val="FFFF66"/>
                </a:solidFill>
              </a:rPr>
              <a:t>Rede</a:t>
            </a:r>
            <a:r>
              <a:rPr lang="en-GB" sz="1450" b="1" dirty="0">
                <a:solidFill>
                  <a:srgbClr val="FFFF66"/>
                </a:solidFill>
              </a:rPr>
              <a:t> </a:t>
            </a:r>
            <a:r>
              <a:rPr lang="en-GB" sz="1450" b="1" dirty="0" err="1">
                <a:solidFill>
                  <a:srgbClr val="FFFF66"/>
                </a:solidFill>
              </a:rPr>
              <a:t>Brasileira</a:t>
            </a:r>
            <a:r>
              <a:rPr lang="en-GB" sz="1450" b="1" dirty="0">
                <a:solidFill>
                  <a:srgbClr val="FFFF66"/>
                </a:solidFill>
              </a:rPr>
              <a:t> de </a:t>
            </a:r>
            <a:r>
              <a:rPr lang="en-GB" sz="1450" b="1" dirty="0" err="1">
                <a:solidFill>
                  <a:srgbClr val="FFFF66"/>
                </a:solidFill>
              </a:rPr>
              <a:t>Arranjos</a:t>
            </a:r>
            <a:r>
              <a:rPr lang="en-GB" sz="1450" b="1" dirty="0">
                <a:solidFill>
                  <a:srgbClr val="FFFF66"/>
                </a:solidFill>
              </a:rPr>
              <a:t> </a:t>
            </a:r>
            <a:r>
              <a:rPr lang="en-GB" sz="1450" b="1" dirty="0" err="1">
                <a:solidFill>
                  <a:srgbClr val="FFFF66"/>
                </a:solidFill>
              </a:rPr>
              <a:t>Produtivos</a:t>
            </a:r>
            <a:r>
              <a:rPr lang="en-GB" sz="1450" b="1" dirty="0">
                <a:solidFill>
                  <a:srgbClr val="FFFF66"/>
                </a:solidFill>
              </a:rPr>
              <a:t> </a:t>
            </a:r>
            <a:r>
              <a:rPr lang="en-GB" sz="1450" b="1" dirty="0" err="1">
                <a:solidFill>
                  <a:srgbClr val="FFFF66"/>
                </a:solidFill>
              </a:rPr>
              <a:t>Locais</a:t>
            </a:r>
            <a:r>
              <a:rPr lang="en-GB" sz="1450" b="1" dirty="0">
                <a:solidFill>
                  <a:srgbClr val="FFFF66"/>
                </a:solidFill>
              </a:rPr>
              <a:t> de Base Mineral – CT Rede</a:t>
            </a:r>
            <a:r>
              <a:rPr lang="en-GB" sz="1450" b="1" i="1" dirty="0">
                <a:solidFill>
                  <a:srgbClr val="FFFF66"/>
                </a:solidFill>
              </a:rPr>
              <a:t>APL</a:t>
            </a:r>
            <a:r>
              <a:rPr lang="en-GB" sz="1450" b="1" dirty="0">
                <a:solidFill>
                  <a:srgbClr val="FFFF66"/>
                </a:solidFill>
              </a:rPr>
              <a:t>mineral</a:t>
            </a:r>
          </a:p>
        </p:txBody>
      </p:sp>
      <p:grpSp>
        <p:nvGrpSpPr>
          <p:cNvPr id="6" name="Agrupar 7"/>
          <p:cNvGrpSpPr>
            <a:grpSpLocks noChangeAspect="1"/>
          </p:cNvGrpSpPr>
          <p:nvPr userDrawn="1"/>
        </p:nvGrpSpPr>
        <p:grpSpPr>
          <a:xfrm>
            <a:off x="8976320" y="6466260"/>
            <a:ext cx="2957299" cy="360000"/>
            <a:chOff x="5676900" y="3033077"/>
            <a:chExt cx="4657741" cy="791845"/>
          </a:xfrm>
        </p:grpSpPr>
        <p:pic>
          <p:nvPicPr>
            <p:cNvPr id="7" name="Imagem 6" descr="C:\Users\enir.mendes\AppData\Local\Microsoft\Windows\Temporary Internet Files\Content.Outlook\T0DUVHCT\logo ct.jp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278"/>
            <a:stretch/>
          </p:blipFill>
          <p:spPr bwMode="auto">
            <a:xfrm>
              <a:off x="5676900" y="3033077"/>
              <a:ext cx="838200" cy="7918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m 7" descr="cid:image011.jpg@01D22568.B5E97C50"/>
            <p:cNvPicPr/>
            <p:nvPr/>
          </p:nvPicPr>
          <p:blipFill rotWithShape="1"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76" t="15832" r="48170" b="23477"/>
            <a:stretch>
              <a:fillRect/>
            </a:stretch>
          </p:blipFill>
          <p:spPr bwMode="auto">
            <a:xfrm>
              <a:off x="6612906" y="3159124"/>
              <a:ext cx="1011555" cy="539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12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4" t="23535" b="23460"/>
            <a:stretch/>
          </p:blipFill>
          <p:spPr bwMode="auto">
            <a:xfrm>
              <a:off x="7624461" y="3159124"/>
              <a:ext cx="2710180" cy="539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99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ctr" defTabSz="449263" rtl="0" eaLnBrk="1" fontAlgn="base" hangingPunct="1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1" fontAlgn="base" hangingPunct="1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1" fontAlgn="base" hangingPunct="1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1" fontAlgn="base" hangingPunct="1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1" fontAlgn="base" hangingPunct="1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defTabSz="449263" rtl="0" eaLnBrk="1" fontAlgn="base" hangingPunct="1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914400" algn="ctr" defTabSz="449263" rtl="0" eaLnBrk="1" fontAlgn="base" hangingPunct="1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1371600" algn="ctr" defTabSz="449263" rtl="0" eaLnBrk="1" fontAlgn="base" hangingPunct="1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1828800" algn="ctr" defTabSz="449263" rtl="0" eaLnBrk="1" fontAlgn="base" hangingPunct="1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34963" indent="-334963" algn="l" defTabSz="449263" rtl="0" eaLnBrk="1" fontAlgn="base" hangingPunct="1">
        <a:lnSpc>
          <a:spcPct val="7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5013" indent="-277813" algn="l" defTabSz="449263" rtl="0" eaLnBrk="1" fontAlgn="base" hangingPunct="1">
        <a:lnSpc>
          <a:spcPct val="7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1" fontAlgn="base" hangingPunct="1">
        <a:lnSpc>
          <a:spcPct val="7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1" fontAlgn="base" hangingPunct="1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1" fontAlgn="base" hangingPunct="1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1" fontAlgn="base" hangingPunct="1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Eventos.cgts@mctic.gov.br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cid:image011.jpg@01D22568.B5E97C50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72" y="1026919"/>
            <a:ext cx="3651798" cy="394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418986" y="723569"/>
            <a:ext cx="4382940" cy="5410861"/>
            <a:chOff x="2131241" y="144016"/>
            <a:chExt cx="4096943" cy="5300311"/>
          </a:xfrm>
        </p:grpSpPr>
        <p:pic>
          <p:nvPicPr>
            <p:cNvPr id="1026" name="Imagem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241" y="144016"/>
              <a:ext cx="4096943" cy="458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 de texto 6"/>
            <p:cNvSpPr txBox="1">
              <a:spLocks/>
            </p:cNvSpPr>
            <p:nvPr/>
          </p:nvSpPr>
          <p:spPr bwMode="auto">
            <a:xfrm>
              <a:off x="2745563" y="4598019"/>
              <a:ext cx="2673855" cy="84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t-BR" sz="2800" b="1" dirty="0">
                  <a:solidFill>
                    <a:srgbClr val="4A8779"/>
                  </a:solidFill>
                  <a:latin typeface="Bookman Old Style" pitchFamily="18" charset="0"/>
                  <a:cs typeface="Arial" pitchFamily="34" charset="0"/>
                </a:rPr>
                <a:t>Em APL de Base Mineral</a:t>
              </a:r>
            </a:p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t-BR" sz="2800" b="1" dirty="0">
                  <a:solidFill>
                    <a:srgbClr val="4A8779"/>
                  </a:solidFill>
                  <a:latin typeface="Bookman Old Style" pitchFamily="18" charset="0"/>
                  <a:cs typeface="Arial" pitchFamily="34" charset="0"/>
                </a:rPr>
                <a:t>2020 - 2021</a:t>
              </a:r>
              <a:endParaRPr lang="pt-BR" sz="2800" dirty="0">
                <a:solidFill>
                  <a:srgbClr val="4A877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8985575" y="1946816"/>
            <a:ext cx="1905411" cy="193899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C00000"/>
                </a:solidFill>
                <a:latin typeface="Arial"/>
                <a:cs typeface="Lucida Sans Unicode"/>
              </a:rPr>
              <a:t>INSCRIÇÕES: a partir de 22 de MARÇO 2020 até 11 de outubro de 2021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820828" y="1026919"/>
            <a:ext cx="2234907" cy="58477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pt-BR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ucida Sans Unicode"/>
              </a:rPr>
              <a:t>Participem!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01262" y="6412437"/>
            <a:ext cx="743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448375"/>
                </a:solidFill>
                <a:latin typeface="Arial"/>
                <a:cs typeface="Lucida Sans Unicod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eventos.cgts@mctic.gov.br</a:t>
            </a:r>
            <a:r>
              <a:rPr lang="pt-BR" sz="2000" b="1" dirty="0">
                <a:solidFill>
                  <a:srgbClr val="448375"/>
                </a:solidFill>
                <a:latin typeface="Arial"/>
                <a:cs typeface="Lucida Sans Unicode"/>
              </a:rPr>
              <a:t> - www.redeaplmineral.org.br</a:t>
            </a:r>
          </a:p>
        </p:txBody>
      </p:sp>
    </p:spTree>
    <p:extLst>
      <p:ext uri="{BB962C8B-B14F-4D97-AF65-F5344CB8AC3E}">
        <p14:creationId xmlns:p14="http://schemas.microsoft.com/office/powerpoint/2010/main" val="14452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5">
            <a:extLst>
              <a:ext uri="{FF2B5EF4-FFF2-40B4-BE49-F238E27FC236}">
                <a16:creationId xmlns:a16="http://schemas.microsoft.com/office/drawing/2014/main" id="{FD5031B2-0D38-4CDE-9F09-A0E6E5BA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54" y="869877"/>
            <a:ext cx="11877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1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Prêmio Melhores Práticas em APL de Base Mineral 2020/2021</a:t>
            </a:r>
            <a:endParaRPr lang="pt-BR" altLang="pt-BR" sz="2800" dirty="0">
              <a:solidFill>
                <a:srgbClr val="4A87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C17E9D9-0BFD-4CEA-8741-3D5A0A615374}"/>
              </a:ext>
            </a:extLst>
          </p:cNvPr>
          <p:cNvSpPr/>
          <p:nvPr/>
        </p:nvSpPr>
        <p:spPr bwMode="auto">
          <a:xfrm>
            <a:off x="7604449" y="3429000"/>
            <a:ext cx="457822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14" name="Agrupar 7">
            <a:extLst>
              <a:ext uri="{FF2B5EF4-FFF2-40B4-BE49-F238E27FC236}">
                <a16:creationId xmlns:a16="http://schemas.microsoft.com/office/drawing/2014/main" id="{E4A33FA7-8269-4CEB-9F93-9E7B30A5EBE1}"/>
              </a:ext>
            </a:extLst>
          </p:cNvPr>
          <p:cNvGrpSpPr/>
          <p:nvPr/>
        </p:nvGrpSpPr>
        <p:grpSpPr>
          <a:xfrm>
            <a:off x="2980521" y="2598527"/>
            <a:ext cx="5544616" cy="1080120"/>
            <a:chOff x="5676900" y="3033077"/>
            <a:chExt cx="4657741" cy="791845"/>
          </a:xfrm>
        </p:grpSpPr>
        <p:pic>
          <p:nvPicPr>
            <p:cNvPr id="15" name="Imagem 14" descr="C:\Users\enir.mendes\AppData\Local\Microsoft\Windows\Temporary Internet Files\Content.Outlook\T0DUVHCT\logo ct.jpg">
              <a:extLst>
                <a:ext uri="{FF2B5EF4-FFF2-40B4-BE49-F238E27FC236}">
                  <a16:creationId xmlns:a16="http://schemas.microsoft.com/office/drawing/2014/main" id="{AD77090D-66BF-43F4-B61A-1013D0641FA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278"/>
            <a:stretch/>
          </p:blipFill>
          <p:spPr bwMode="auto">
            <a:xfrm>
              <a:off x="5676900" y="3033077"/>
              <a:ext cx="838200" cy="7918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m 15" descr="cid:image011.jpg@01D22568.B5E97C50">
              <a:extLst>
                <a:ext uri="{FF2B5EF4-FFF2-40B4-BE49-F238E27FC236}">
                  <a16:creationId xmlns:a16="http://schemas.microsoft.com/office/drawing/2014/main" id="{85B20F91-3C21-4233-AB4C-FD89BA0E74E4}"/>
                </a:ext>
              </a:extLst>
            </p:cNvPr>
            <p:cNvPicPr/>
            <p:nvPr/>
          </p:nvPicPr>
          <p:blipFill rotWithShape="1"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76" t="15832" r="48170" b="23477"/>
            <a:stretch>
              <a:fillRect/>
            </a:stretch>
          </p:blipFill>
          <p:spPr bwMode="auto">
            <a:xfrm>
              <a:off x="6612906" y="3159124"/>
              <a:ext cx="1011555" cy="539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194CA4FA-29EC-4F88-923E-660B8F49CE55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4" t="23535" b="23460"/>
            <a:stretch/>
          </p:blipFill>
          <p:spPr bwMode="auto">
            <a:xfrm>
              <a:off x="7624461" y="3159124"/>
              <a:ext cx="2710180" cy="539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0B54E5D-BA5E-4FA2-B2BE-690A43BE998E}"/>
              </a:ext>
            </a:extLst>
          </p:cNvPr>
          <p:cNvSpPr txBox="1"/>
          <p:nvPr/>
        </p:nvSpPr>
        <p:spPr>
          <a:xfrm>
            <a:off x="5119463" y="1888632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107E7B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Realização</a:t>
            </a:r>
            <a:endParaRPr lang="pt-BR" sz="20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AF5C097-0A33-48C6-8A34-650113BB9FCC}"/>
              </a:ext>
            </a:extLst>
          </p:cNvPr>
          <p:cNvGrpSpPr/>
          <p:nvPr/>
        </p:nvGrpSpPr>
        <p:grpSpPr>
          <a:xfrm>
            <a:off x="165753" y="3915624"/>
            <a:ext cx="11877677" cy="1985075"/>
            <a:chOff x="165753" y="3915624"/>
            <a:chExt cx="11877677" cy="198507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72B0E6B3-CF7E-493F-8194-2BEE942A1180}"/>
                </a:ext>
              </a:extLst>
            </p:cNvPr>
            <p:cNvGrpSpPr/>
            <p:nvPr/>
          </p:nvGrpSpPr>
          <p:grpSpPr>
            <a:xfrm>
              <a:off x="165753" y="3915624"/>
              <a:ext cx="11877677" cy="1985075"/>
              <a:chOff x="238122" y="2781956"/>
              <a:chExt cx="11877677" cy="1985075"/>
            </a:xfrm>
          </p:grpSpPr>
          <p:grpSp>
            <p:nvGrpSpPr>
              <p:cNvPr id="9" name="Agrupar 8">
                <a:extLst>
                  <a:ext uri="{FF2B5EF4-FFF2-40B4-BE49-F238E27FC236}">
                    <a16:creationId xmlns:a16="http://schemas.microsoft.com/office/drawing/2014/main" id="{E34E3A92-6E7F-456D-AEB9-39493FA54309}"/>
                  </a:ext>
                </a:extLst>
              </p:cNvPr>
              <p:cNvGrpSpPr/>
              <p:nvPr/>
            </p:nvGrpSpPr>
            <p:grpSpPr>
              <a:xfrm>
                <a:off x="238122" y="2781956"/>
                <a:ext cx="11877677" cy="896032"/>
                <a:chOff x="-904878" y="3429000"/>
                <a:chExt cx="14207376" cy="829356"/>
              </a:xfrm>
            </p:grpSpPr>
            <p:grpSp>
              <p:nvGrpSpPr>
                <p:cNvPr id="6" name="Agrupar 5">
                  <a:extLst>
                    <a:ext uri="{FF2B5EF4-FFF2-40B4-BE49-F238E27FC236}">
                      <a16:creationId xmlns:a16="http://schemas.microsoft.com/office/drawing/2014/main" id="{3BE7886A-8BBB-477D-9865-67E988AF0D0D}"/>
                    </a:ext>
                  </a:extLst>
                </p:cNvPr>
                <p:cNvGrpSpPr/>
                <p:nvPr/>
              </p:nvGrpSpPr>
              <p:grpSpPr>
                <a:xfrm>
                  <a:off x="5191125" y="3429000"/>
                  <a:ext cx="8111373" cy="823815"/>
                  <a:chOff x="619585" y="4373336"/>
                  <a:chExt cx="9908417" cy="1133475"/>
                </a:xfrm>
              </p:grpSpPr>
              <p:pic>
                <p:nvPicPr>
                  <p:cNvPr id="5" name="Imagem 4">
                    <a:extLst>
                      <a:ext uri="{FF2B5EF4-FFF2-40B4-BE49-F238E27FC236}">
                        <a16:creationId xmlns:a16="http://schemas.microsoft.com/office/drawing/2014/main" id="{73F5C2D7-4FFD-434F-84F9-C160B86990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442278" y="4373336"/>
                    <a:ext cx="5085724" cy="1133475"/>
                  </a:xfrm>
                  <a:prstGeom prst="rect">
                    <a:avLst/>
                  </a:prstGeom>
                </p:spPr>
              </p:pic>
              <p:pic>
                <p:nvPicPr>
                  <p:cNvPr id="2" name="Imagem 1">
                    <a:extLst>
                      <a:ext uri="{FF2B5EF4-FFF2-40B4-BE49-F238E27FC236}">
                        <a16:creationId xmlns:a16="http://schemas.microsoft.com/office/drawing/2014/main" id="{E2065037-DD05-4829-8C18-4FFD536FB8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19585" y="4373336"/>
                    <a:ext cx="5191125" cy="113347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" name="Imagem 7">
                  <a:extLst>
                    <a:ext uri="{FF2B5EF4-FFF2-40B4-BE49-F238E27FC236}">
                      <a16:creationId xmlns:a16="http://schemas.microsoft.com/office/drawing/2014/main" id="{BBA7DE69-D9A5-4332-9D0C-49E15A8E0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904878" y="3429000"/>
                  <a:ext cx="6096004" cy="829356"/>
                </a:xfrm>
                <a:prstGeom prst="rect">
                  <a:avLst/>
                </a:prstGeom>
              </p:spPr>
            </p:pic>
          </p:grpSp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73725946-AE5B-468D-8096-822C10BD0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6803" y="3870999"/>
                <a:ext cx="3367077" cy="896032"/>
              </a:xfrm>
              <a:prstGeom prst="rect">
                <a:avLst/>
              </a:prstGeom>
            </p:spPr>
          </p:pic>
        </p:grp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ED044FDF-C9BE-439A-BE33-4A3DAC55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1550" y="5004667"/>
              <a:ext cx="1062884" cy="762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81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F71F3A-4405-4A0C-8F13-824C2ED2E331}"/>
              </a:ext>
            </a:extLst>
          </p:cNvPr>
          <p:cNvSpPr txBox="1"/>
          <p:nvPr/>
        </p:nvSpPr>
        <p:spPr>
          <a:xfrm>
            <a:off x="295535" y="1612960"/>
            <a:ext cx="299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Qual seu objetivo?</a:t>
            </a:r>
            <a:endParaRPr lang="pt-BR" sz="2000" dirty="0">
              <a:solidFill>
                <a:srgbClr val="4A8779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E39C4A-1859-4AF3-BBEF-6A805A768051}"/>
              </a:ext>
            </a:extLst>
          </p:cNvPr>
          <p:cNvSpPr txBox="1"/>
          <p:nvPr/>
        </p:nvSpPr>
        <p:spPr>
          <a:xfrm>
            <a:off x="770181" y="2217188"/>
            <a:ext cx="73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Reconhecer e disseminar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atividades e/ou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projetos exitosos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voltados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o desenvolvimento sustentável da mineração em pequena escala, organizada sob a forma de APL de base mineral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mediante esforços próprios ou em parceria - empresas, universidades, centros de P&amp;D, consultoria técnica, laboratórios, agências de fomento, etc., dando visibilidade à sociedade, sensibilizando e estimulando outros atores da cadeia produtiva da indústria mineral do país a replicarem esse tipo de ação.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F1884C-8CF8-4376-BD85-974559C89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935" y="5083764"/>
            <a:ext cx="6264696" cy="1228844"/>
          </a:xfrm>
          <a:prstGeom prst="rect">
            <a:avLst/>
          </a:prstGeom>
        </p:spPr>
      </p:pic>
      <p:sp>
        <p:nvSpPr>
          <p:cNvPr id="9" name="Retângulo 5">
            <a:extLst>
              <a:ext uri="{FF2B5EF4-FFF2-40B4-BE49-F238E27FC236}">
                <a16:creationId xmlns:a16="http://schemas.microsoft.com/office/drawing/2014/main" id="{E6B7ADDC-8AF5-449F-A9EA-AFBBB6AD6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35" y="740519"/>
            <a:ext cx="952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1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Prêmio Melhores Práticas em APL de Base Mineral</a:t>
            </a:r>
            <a:endParaRPr lang="pt-BR" altLang="pt-BR" sz="2400" dirty="0">
              <a:solidFill>
                <a:srgbClr val="4A87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183948C-8FB6-4D26-A128-6DB3AAA43BD6}"/>
              </a:ext>
            </a:extLst>
          </p:cNvPr>
          <p:cNvGrpSpPr/>
          <p:nvPr/>
        </p:nvGrpSpPr>
        <p:grpSpPr>
          <a:xfrm>
            <a:off x="8248651" y="1250477"/>
            <a:ext cx="3943350" cy="5607523"/>
            <a:chOff x="8248651" y="1250477"/>
            <a:chExt cx="3943350" cy="5607523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A305BD79-AE3E-41AE-A397-4DFF9397E716}"/>
                </a:ext>
              </a:extLst>
            </p:cNvPr>
            <p:cNvSpPr/>
            <p:nvPr/>
          </p:nvSpPr>
          <p:spPr bwMode="auto">
            <a:xfrm>
              <a:off x="8248651" y="1250477"/>
              <a:ext cx="3943349" cy="5607523"/>
            </a:xfrm>
            <a:prstGeom prst="rect">
              <a:avLst/>
            </a:prstGeom>
            <a:solidFill>
              <a:srgbClr val="CBE7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1222B18D-578B-4ACD-AC4F-2A2EB6AB8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866" t="62268" r="3801" b="4073"/>
            <a:stretch/>
          </p:blipFill>
          <p:spPr>
            <a:xfrm>
              <a:off x="9881212" y="4886324"/>
              <a:ext cx="2091618" cy="1809268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4A1DD229-4020-47BA-A4D2-01B3C886B472}"/>
                </a:ext>
              </a:extLst>
            </p:cNvPr>
            <p:cNvGrpSpPr/>
            <p:nvPr/>
          </p:nvGrpSpPr>
          <p:grpSpPr>
            <a:xfrm>
              <a:off x="8248651" y="1250477"/>
              <a:ext cx="3943350" cy="3635847"/>
              <a:chOff x="8696845" y="1496562"/>
              <a:chExt cx="3060576" cy="3028950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6B95AEA4-9CB6-43CF-8CA4-511A9EFD46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2484" t="9796" r="23922" b="17361"/>
              <a:stretch/>
            </p:blipFill>
            <p:spPr>
              <a:xfrm>
                <a:off x="8696845" y="1496562"/>
                <a:ext cx="3060576" cy="3028950"/>
              </a:xfrm>
              <a:prstGeom prst="rect">
                <a:avLst/>
              </a:prstGeom>
            </p:spPr>
          </p:pic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6C1C6B00-C336-455C-9D38-3DB1C9A4BEDB}"/>
                  </a:ext>
                </a:extLst>
              </p:cNvPr>
              <p:cNvSpPr/>
              <p:nvPr/>
            </p:nvSpPr>
            <p:spPr bwMode="auto">
              <a:xfrm>
                <a:off x="11306175" y="3686175"/>
                <a:ext cx="451246" cy="839337"/>
              </a:xfrm>
              <a:prstGeom prst="rect">
                <a:avLst/>
              </a:prstGeom>
              <a:solidFill>
                <a:srgbClr val="CBE7D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pt-BR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253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BA33B73-FC3F-44B9-86EB-9AAE241B32B7}"/>
              </a:ext>
            </a:extLst>
          </p:cNvPr>
          <p:cNvSpPr txBox="1"/>
          <p:nvPr/>
        </p:nvSpPr>
        <p:spPr>
          <a:xfrm>
            <a:off x="295535" y="1350884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Quem pode concorrer?</a:t>
            </a:r>
            <a:endParaRPr lang="pt-BR" sz="2000" dirty="0">
              <a:solidFill>
                <a:srgbClr val="4A8779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942C0-C627-483A-AE4F-4C7D30ADE314}"/>
              </a:ext>
            </a:extLst>
          </p:cNvPr>
          <p:cNvSpPr txBox="1"/>
          <p:nvPr/>
        </p:nvSpPr>
        <p:spPr>
          <a:xfrm>
            <a:off x="935831" y="1804511"/>
            <a:ext cx="10617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Pessoas Jurídicas ou Físicas,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atores e instituições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participantes de um APL de base mineral, demonstrando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resultados exitosos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de uma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determinada “</a:t>
            </a:r>
            <a:r>
              <a:rPr lang="pt-BR" b="1" i="1" dirty="0">
                <a:solidFill>
                  <a:srgbClr val="000000"/>
                </a:solidFill>
                <a:latin typeface="Arial" panose="020B0604020202020204" pitchFamily="34" charset="0"/>
              </a:rPr>
              <a:t>Prática”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no âmbito desse APL. </a:t>
            </a:r>
            <a:endParaRPr lang="pt-BR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5">
            <a:extLst>
              <a:ext uri="{FF2B5EF4-FFF2-40B4-BE49-F238E27FC236}">
                <a16:creationId xmlns:a16="http://schemas.microsoft.com/office/drawing/2014/main" id="{BEA71512-046B-470C-A735-24462762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35" y="740519"/>
            <a:ext cx="10617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1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Prêmio Melhores Práticas em APL de Base Mineral 2020/2021</a:t>
            </a:r>
            <a:endParaRPr lang="pt-BR" altLang="pt-BR" sz="2400" dirty="0">
              <a:solidFill>
                <a:srgbClr val="4A87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7B0AB4-21B6-4BF6-BA67-4EDD0E13AD86}"/>
              </a:ext>
            </a:extLst>
          </p:cNvPr>
          <p:cNvSpPr txBox="1"/>
          <p:nvPr/>
        </p:nvSpPr>
        <p:spPr>
          <a:xfrm>
            <a:off x="295535" y="2618877"/>
            <a:ext cx="4972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Quais as temáticas do prêmio?</a:t>
            </a:r>
            <a:endParaRPr lang="pt-BR" sz="2000" dirty="0">
              <a:solidFill>
                <a:srgbClr val="4A8779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089B75-00AC-42D5-AE07-978ED861DB70}"/>
              </a:ext>
            </a:extLst>
          </p:cNvPr>
          <p:cNvSpPr txBox="1"/>
          <p:nvPr/>
        </p:nvSpPr>
        <p:spPr>
          <a:xfrm>
            <a:off x="552329" y="6292653"/>
            <a:ext cx="10617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cunho legal, tecnológico, organizacional, educacional, comercial, ou ambiental</a:t>
            </a:r>
            <a:endParaRPr lang="pt-BR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F34407-8FE4-4408-98F8-8566E0A3A9FF}"/>
              </a:ext>
            </a:extLst>
          </p:cNvPr>
          <p:cNvSpPr txBox="1"/>
          <p:nvPr/>
        </p:nvSpPr>
        <p:spPr>
          <a:xfrm>
            <a:off x="476130" y="3067429"/>
            <a:ext cx="117682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I.	Mineração</a:t>
            </a:r>
          </a:p>
          <a:p>
            <a:r>
              <a:rPr lang="pt-BR" dirty="0"/>
              <a:t>II.	Formalização</a:t>
            </a:r>
          </a:p>
          <a:p>
            <a:r>
              <a:rPr lang="pt-BR" dirty="0"/>
              <a:t>III.	Organização da produção – cooperativismo/ associativismo/ cooperação laboratorial/ economia solidária</a:t>
            </a:r>
          </a:p>
          <a:p>
            <a:r>
              <a:rPr lang="pt-BR" dirty="0"/>
              <a:t>IV.	Transferência e disseminação de tecnologia e inovação</a:t>
            </a:r>
          </a:p>
          <a:p>
            <a:r>
              <a:rPr lang="pt-BR" dirty="0"/>
              <a:t>V.	Treinamento/capacitação</a:t>
            </a:r>
          </a:p>
          <a:p>
            <a:r>
              <a:rPr lang="pt-BR" dirty="0"/>
              <a:t>VI.	Inclusão social</a:t>
            </a:r>
          </a:p>
          <a:p>
            <a:r>
              <a:rPr lang="pt-BR" dirty="0"/>
              <a:t>VII.	Gestão e governança</a:t>
            </a:r>
          </a:p>
          <a:p>
            <a:pPr marL="893763" indent="-893763">
              <a:buAutoNum type="romanUcPeriod" startAt="8"/>
            </a:pPr>
            <a:r>
              <a:rPr lang="pt-BR" dirty="0"/>
              <a:t>Meio ambiente, saúde, segurança e higiene do trabalho.</a:t>
            </a:r>
          </a:p>
          <a:p>
            <a:pPr marL="893763" indent="-893763">
              <a:buAutoNum type="romanUcPeriod" startAt="8"/>
            </a:pPr>
            <a:r>
              <a:rPr lang="pt-BR" dirty="0"/>
              <a:t>	PLANEJAMENTO DE LONGO PRAZO.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BDD9E84-CC2C-4082-8CE2-A0AB0B37F409}"/>
              </a:ext>
            </a:extLst>
          </p:cNvPr>
          <p:cNvSpPr txBox="1"/>
          <p:nvPr/>
        </p:nvSpPr>
        <p:spPr>
          <a:xfrm>
            <a:off x="390405" y="5556473"/>
            <a:ext cx="4972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Quais as modalidades?</a:t>
            </a:r>
            <a:endParaRPr lang="pt-BR" sz="2000" dirty="0">
              <a:solidFill>
                <a:srgbClr val="4A8779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2E7A95A-2A12-4C5C-8E12-7E43D9965C54}"/>
              </a:ext>
            </a:extLst>
          </p:cNvPr>
          <p:cNvSpPr txBox="1"/>
          <p:nvPr/>
        </p:nvSpPr>
        <p:spPr>
          <a:xfrm>
            <a:off x="552329" y="5924563"/>
            <a:ext cx="8763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Ações, instrumentos e mecanismos de organização, desenvolvimento e fomento</a:t>
            </a:r>
          </a:p>
        </p:txBody>
      </p:sp>
    </p:spTree>
    <p:extLst>
      <p:ext uri="{BB962C8B-B14F-4D97-AF65-F5344CB8AC3E}">
        <p14:creationId xmlns:p14="http://schemas.microsoft.com/office/powerpoint/2010/main" val="367408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18470C4-E9A3-458D-97DD-D19C18369E64}"/>
              </a:ext>
            </a:extLst>
          </p:cNvPr>
          <p:cNvSpPr txBox="1"/>
          <p:nvPr/>
        </p:nvSpPr>
        <p:spPr>
          <a:xfrm>
            <a:off x="1484513" y="2195485"/>
            <a:ext cx="806489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pt-BR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ÁGUA MINERAL; 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AGREGADOS PARA A CONSTRUÇÃO CIVIL (brita, areia, cascalho, argila);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AGROMINERAIS; 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CALCÁRIO E CAL;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CERÂMICA DE REVESTIMENTO; 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CERÂMICA VERMELHA;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GEMAS, JOIAS, METAIS PRECIOSOS E AFINS;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GESSO;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ROCHAS E MINERAIS EM PEGMATITOS;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ROCHAS ORNAMENTAIS; e </a:t>
            </a: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</a:pPr>
            <a:r>
              <a:rPr lang="pt-BR" i="0" u="none" strike="noStrike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SAL MARINHO.</a:t>
            </a:r>
          </a:p>
        </p:txBody>
      </p:sp>
      <p:sp>
        <p:nvSpPr>
          <p:cNvPr id="5" name="Retângulo 5">
            <a:extLst>
              <a:ext uri="{FF2B5EF4-FFF2-40B4-BE49-F238E27FC236}">
                <a16:creationId xmlns:a16="http://schemas.microsoft.com/office/drawing/2014/main" id="{8CC74F61-E7D9-4E5B-BD28-1771AB97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65" y="973785"/>
            <a:ext cx="1084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1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Prêmio Melhores Práticas em APL de Base Mineral 2020/2021</a:t>
            </a:r>
            <a:endParaRPr lang="pt-BR" altLang="pt-BR" sz="2400" dirty="0">
              <a:solidFill>
                <a:srgbClr val="4A87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1C5ADF-6026-4F46-90AB-EE70E4665A6C}"/>
              </a:ext>
            </a:extLst>
          </p:cNvPr>
          <p:cNvSpPr txBox="1"/>
          <p:nvPr/>
        </p:nvSpPr>
        <p:spPr>
          <a:xfrm>
            <a:off x="894258" y="1795375"/>
            <a:ext cx="4972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Em quais segmentos da mineração?</a:t>
            </a:r>
            <a:endParaRPr lang="pt-BR" sz="2000" dirty="0">
              <a:solidFill>
                <a:srgbClr val="4A8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4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>
            <a:extLst>
              <a:ext uri="{FF2B5EF4-FFF2-40B4-BE49-F238E27FC236}">
                <a16:creationId xmlns:a16="http://schemas.microsoft.com/office/drawing/2014/main" id="{75FA8066-DF1D-4E2F-AF21-A5E675E27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24" y="717133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1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0" algn="ctr"/>
                <a:tab pos="5399088" algn="r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0" algn="ctr"/>
                <a:tab pos="5399088" algn="r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Prêmio Melhores Práticas em APL de Base Mineral</a:t>
            </a:r>
            <a:endParaRPr lang="pt-BR" altLang="pt-BR" sz="2400" dirty="0">
              <a:solidFill>
                <a:srgbClr val="4A87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1FAC697-ECD2-413D-823C-1AF26FACD29E}"/>
              </a:ext>
            </a:extLst>
          </p:cNvPr>
          <p:cNvGrpSpPr/>
          <p:nvPr/>
        </p:nvGrpSpPr>
        <p:grpSpPr>
          <a:xfrm>
            <a:off x="7854316" y="2046684"/>
            <a:ext cx="3312368" cy="2154436"/>
            <a:chOff x="5703539" y="2225117"/>
            <a:chExt cx="3312368" cy="2154436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86FF995-B0A0-43FD-802D-74D957E526A7}"/>
                </a:ext>
              </a:extLst>
            </p:cNvPr>
            <p:cNvSpPr txBox="1"/>
            <p:nvPr/>
          </p:nvSpPr>
          <p:spPr>
            <a:xfrm>
              <a:off x="5703539" y="2225117"/>
              <a:ext cx="331236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altLang="pt-BR" sz="2000" b="1" dirty="0">
                  <a:solidFill>
                    <a:srgbClr val="4A8779"/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Bookman Old Style" panose="02050604050505020204" pitchFamily="18" charset="0"/>
                </a:rPr>
                <a:t>Quem?</a:t>
              </a:r>
              <a:endParaRPr lang="pt-BR" sz="2000" dirty="0">
                <a:solidFill>
                  <a:srgbClr val="4A8779"/>
                </a:solidFill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9E88FF-4BBD-4449-ADC6-FCBA8D8D25D7}"/>
                </a:ext>
              </a:extLst>
            </p:cNvPr>
            <p:cNvSpPr txBox="1"/>
            <p:nvPr/>
          </p:nvSpPr>
          <p:spPr>
            <a:xfrm>
              <a:off x="6135587" y="2625227"/>
              <a:ext cx="259228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/>
                <a:t>Associações</a:t>
              </a:r>
            </a:p>
            <a:p>
              <a:r>
                <a:rPr lang="pt-BR" dirty="0"/>
                <a:t>Cooperativas</a:t>
              </a:r>
            </a:p>
            <a:p>
              <a:r>
                <a:rPr lang="pt-BR" dirty="0"/>
                <a:t>Empresários</a:t>
              </a:r>
            </a:p>
            <a:p>
              <a:r>
                <a:rPr lang="pt-BR" dirty="0"/>
                <a:t>Universidades</a:t>
              </a:r>
            </a:p>
            <a:p>
              <a:r>
                <a:rPr lang="pt-BR" dirty="0"/>
                <a:t>Centros Tecnológicos</a:t>
              </a:r>
            </a:p>
            <a:p>
              <a:r>
                <a:rPr lang="pt-BR" dirty="0"/>
                <a:t>APL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962EC3-F0C7-482D-A912-033B1C866C11}"/>
              </a:ext>
            </a:extLst>
          </p:cNvPr>
          <p:cNvSpPr txBox="1"/>
          <p:nvPr/>
        </p:nvSpPr>
        <p:spPr>
          <a:xfrm>
            <a:off x="2690726" y="1283800"/>
            <a:ext cx="53822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Premiações Anteriores (2011 – 2019)</a:t>
            </a:r>
            <a:endParaRPr lang="pt-BR" sz="2000" dirty="0">
              <a:solidFill>
                <a:srgbClr val="4A8779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27A9DC2-B0F0-4C20-940D-02CF62A49266}"/>
              </a:ext>
            </a:extLst>
          </p:cNvPr>
          <p:cNvGrpSpPr/>
          <p:nvPr/>
        </p:nvGrpSpPr>
        <p:grpSpPr>
          <a:xfrm>
            <a:off x="5114290" y="2046684"/>
            <a:ext cx="1108891" cy="3958768"/>
            <a:chOff x="3808491" y="5436505"/>
            <a:chExt cx="1865286" cy="3958768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CECFB65-70CE-4D27-9562-FD1E03905998}"/>
                </a:ext>
              </a:extLst>
            </p:cNvPr>
            <p:cNvSpPr txBox="1"/>
            <p:nvPr/>
          </p:nvSpPr>
          <p:spPr>
            <a:xfrm>
              <a:off x="3808491" y="5436505"/>
              <a:ext cx="178305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altLang="pt-BR" sz="2000" b="1" dirty="0">
                  <a:solidFill>
                    <a:srgbClr val="4A8779"/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Bookman Old Style" panose="02050604050505020204" pitchFamily="18" charset="0"/>
                </a:rPr>
                <a:t>Onde?</a:t>
              </a:r>
              <a:endParaRPr lang="pt-BR" sz="2000" dirty="0">
                <a:solidFill>
                  <a:srgbClr val="4A8779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22DE959-DBC0-4F73-BB95-06FDFA0C7645}"/>
                </a:ext>
              </a:extLst>
            </p:cNvPr>
            <p:cNvSpPr txBox="1"/>
            <p:nvPr/>
          </p:nvSpPr>
          <p:spPr>
            <a:xfrm>
              <a:off x="4258528" y="5978953"/>
              <a:ext cx="1415249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/>
                <a:t>BA </a:t>
              </a:r>
            </a:p>
            <a:p>
              <a:r>
                <a:rPr lang="pt-BR" dirty="0"/>
                <a:t>CE</a:t>
              </a:r>
            </a:p>
            <a:p>
              <a:r>
                <a:rPr lang="pt-BR" dirty="0"/>
                <a:t>ES</a:t>
              </a:r>
            </a:p>
            <a:p>
              <a:r>
                <a:rPr lang="pt-BR" dirty="0"/>
                <a:t>GO</a:t>
              </a:r>
            </a:p>
            <a:p>
              <a:r>
                <a:rPr lang="pt-BR" dirty="0"/>
                <a:t>MG</a:t>
              </a:r>
            </a:p>
            <a:p>
              <a:r>
                <a:rPr lang="pt-BR" dirty="0"/>
                <a:t>MT</a:t>
              </a:r>
            </a:p>
            <a:p>
              <a:r>
                <a:rPr lang="pt-BR" dirty="0"/>
                <a:t>PB</a:t>
              </a:r>
            </a:p>
            <a:p>
              <a:r>
                <a:rPr lang="pt-BR" dirty="0"/>
                <a:t>RJ</a:t>
              </a:r>
            </a:p>
            <a:p>
              <a:r>
                <a:rPr lang="pt-BR" dirty="0"/>
                <a:t>RN</a:t>
              </a:r>
            </a:p>
            <a:p>
              <a:r>
                <a:rPr lang="pt-BR" dirty="0"/>
                <a:t>RS</a:t>
              </a:r>
            </a:p>
            <a:p>
              <a:r>
                <a:rPr lang="pt-BR" dirty="0"/>
                <a:t>SC</a:t>
              </a:r>
            </a:p>
            <a:p>
              <a:r>
                <a:rPr lang="pt-BR" dirty="0"/>
                <a:t>SP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A3D179E-082F-452E-9220-BFEB0485430C}"/>
              </a:ext>
            </a:extLst>
          </p:cNvPr>
          <p:cNvGrpSpPr/>
          <p:nvPr/>
        </p:nvGrpSpPr>
        <p:grpSpPr>
          <a:xfrm>
            <a:off x="441948" y="2006166"/>
            <a:ext cx="3709125" cy="3539431"/>
            <a:chOff x="441949" y="1678430"/>
            <a:chExt cx="3709125" cy="353943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4B371D3-791C-4EA1-AA6E-1A6B4A3AEC03}"/>
                </a:ext>
              </a:extLst>
            </p:cNvPr>
            <p:cNvSpPr txBox="1"/>
            <p:nvPr/>
          </p:nvSpPr>
          <p:spPr>
            <a:xfrm>
              <a:off x="441949" y="1678430"/>
              <a:ext cx="331236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altLang="pt-BR" sz="2000" b="1" dirty="0">
                  <a:solidFill>
                    <a:srgbClr val="4A8779"/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Bookman Old Style" panose="02050604050505020204" pitchFamily="18" charset="0"/>
                </a:rPr>
                <a:t>Quais?</a:t>
              </a:r>
              <a:endParaRPr lang="pt-BR" sz="2000" dirty="0">
                <a:solidFill>
                  <a:srgbClr val="4A8779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72A3435-92D3-42A5-B26A-E36C2D92D29B}"/>
                </a:ext>
              </a:extLst>
            </p:cNvPr>
            <p:cNvSpPr txBox="1"/>
            <p:nvPr/>
          </p:nvSpPr>
          <p:spPr>
            <a:xfrm>
              <a:off x="766700" y="2078540"/>
              <a:ext cx="3384374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/>
                <a:t>Aproveitamento de resíduos</a:t>
              </a:r>
            </a:p>
            <a:p>
              <a:r>
                <a:rPr lang="pt-BR" dirty="0"/>
                <a:t>Desenvolvimento social</a:t>
              </a:r>
            </a:p>
            <a:p>
              <a:r>
                <a:rPr lang="pt-BR" dirty="0"/>
                <a:t>Disseminação do conhecimento</a:t>
              </a:r>
            </a:p>
            <a:p>
              <a:r>
                <a:rPr lang="pt-BR" dirty="0"/>
                <a:t>Fortalecimento do APL</a:t>
              </a:r>
            </a:p>
            <a:p>
              <a:r>
                <a:rPr lang="pt-BR" dirty="0"/>
                <a:t>Legalização de empreendimentos</a:t>
              </a:r>
            </a:p>
            <a:p>
              <a:r>
                <a:rPr lang="pt-BR" dirty="0"/>
                <a:t>Melhorias tecnológicas</a:t>
              </a:r>
            </a:p>
            <a:p>
              <a:r>
                <a:rPr lang="pt-BR" dirty="0"/>
                <a:t>Novos produtos e processos</a:t>
              </a:r>
            </a:p>
            <a:p>
              <a:r>
                <a:rPr lang="pt-BR" dirty="0"/>
                <a:t>Recuperação de áreas degradadas</a:t>
              </a:r>
            </a:p>
            <a:p>
              <a:r>
                <a:rPr lang="pt-BR" dirty="0"/>
                <a:t>Redução do consumo de água</a:t>
              </a:r>
            </a:p>
            <a:p>
              <a:r>
                <a:rPr lang="pt-BR" dirty="0"/>
                <a:t>Sinergia Institucional</a:t>
              </a:r>
            </a:p>
            <a:p>
              <a:r>
                <a:rPr lang="pt-BR" dirty="0"/>
                <a:t>Transferência tecnológica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22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80A3928-F788-46D4-9311-0844112C8241}"/>
              </a:ext>
            </a:extLst>
          </p:cNvPr>
          <p:cNvSpPr txBox="1"/>
          <p:nvPr/>
        </p:nvSpPr>
        <p:spPr>
          <a:xfrm>
            <a:off x="598714" y="667345"/>
            <a:ext cx="10515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107E7B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Melhores Práticas APL de base mineral (2011 – 2019)</a:t>
            </a:r>
            <a:endParaRPr lang="pt-BR" sz="20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B344A9D-3983-4446-AF0C-77600D9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42535"/>
              </p:ext>
            </p:extLst>
          </p:nvPr>
        </p:nvGraphicFramePr>
        <p:xfrm>
          <a:off x="123825" y="1067455"/>
          <a:ext cx="11944350" cy="5186377"/>
        </p:xfrm>
        <a:graphic>
          <a:graphicData uri="http://schemas.openxmlformats.org/drawingml/2006/table">
            <a:tbl>
              <a:tblPr/>
              <a:tblGrid>
                <a:gridCol w="353785">
                  <a:extLst>
                    <a:ext uri="{9D8B030D-6E8A-4147-A177-3AD203B41FA5}">
                      <a16:colId xmlns:a16="http://schemas.microsoft.com/office/drawing/2014/main" val="3647149888"/>
                    </a:ext>
                  </a:extLst>
                </a:gridCol>
                <a:gridCol w="1481781">
                  <a:extLst>
                    <a:ext uri="{9D8B030D-6E8A-4147-A177-3AD203B41FA5}">
                      <a16:colId xmlns:a16="http://schemas.microsoft.com/office/drawing/2014/main" val="1533673245"/>
                    </a:ext>
                  </a:extLst>
                </a:gridCol>
                <a:gridCol w="793758">
                  <a:extLst>
                    <a:ext uri="{9D8B030D-6E8A-4147-A177-3AD203B41FA5}">
                      <a16:colId xmlns:a16="http://schemas.microsoft.com/office/drawing/2014/main" val="2954354868"/>
                    </a:ext>
                  </a:extLst>
                </a:gridCol>
                <a:gridCol w="990176">
                  <a:extLst>
                    <a:ext uri="{9D8B030D-6E8A-4147-A177-3AD203B41FA5}">
                      <a16:colId xmlns:a16="http://schemas.microsoft.com/office/drawing/2014/main" val="22260263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18943078"/>
                    </a:ext>
                  </a:extLst>
                </a:gridCol>
                <a:gridCol w="1171080">
                  <a:extLst>
                    <a:ext uri="{9D8B030D-6E8A-4147-A177-3AD203B41FA5}">
                      <a16:colId xmlns:a16="http://schemas.microsoft.com/office/drawing/2014/main" val="204967591"/>
                    </a:ext>
                  </a:extLst>
                </a:gridCol>
                <a:gridCol w="864548">
                  <a:extLst>
                    <a:ext uri="{9D8B030D-6E8A-4147-A177-3AD203B41FA5}">
                      <a16:colId xmlns:a16="http://schemas.microsoft.com/office/drawing/2014/main" val="1439182188"/>
                    </a:ext>
                  </a:extLst>
                </a:gridCol>
                <a:gridCol w="810986">
                  <a:extLst>
                    <a:ext uri="{9D8B030D-6E8A-4147-A177-3AD203B41FA5}">
                      <a16:colId xmlns:a16="http://schemas.microsoft.com/office/drawing/2014/main" val="21432950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38295183"/>
                    </a:ext>
                  </a:extLst>
                </a:gridCol>
                <a:gridCol w="1373344">
                  <a:extLst>
                    <a:ext uri="{9D8B030D-6E8A-4147-A177-3AD203B41FA5}">
                      <a16:colId xmlns:a16="http://schemas.microsoft.com/office/drawing/2014/main" val="3424102973"/>
                    </a:ext>
                  </a:extLst>
                </a:gridCol>
                <a:gridCol w="896327">
                  <a:extLst>
                    <a:ext uri="{9D8B030D-6E8A-4147-A177-3AD203B41FA5}">
                      <a16:colId xmlns:a16="http://schemas.microsoft.com/office/drawing/2014/main" val="139608548"/>
                    </a:ext>
                  </a:extLst>
                </a:gridCol>
                <a:gridCol w="892629">
                  <a:extLst>
                    <a:ext uri="{9D8B030D-6E8A-4147-A177-3AD203B41FA5}">
                      <a16:colId xmlns:a16="http://schemas.microsoft.com/office/drawing/2014/main" val="3473456623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4136246306"/>
                    </a:ext>
                  </a:extLst>
                </a:gridCol>
              </a:tblGrid>
              <a:tr h="1810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1° Lugar 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2° Lugar 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3° Lugar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66916"/>
                  </a:ext>
                </a:extLst>
              </a:tr>
              <a:tr h="251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Título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 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Temática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Ator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Título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 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Temática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Ator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Título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 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Temática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Ator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65322"/>
                  </a:ext>
                </a:extLst>
              </a:tr>
              <a:tr h="12121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Implantação de uma Unidade de Inovação Tecnológica no Setor de Gemas e Joias - Experiências da Unidade de Inovação Tecnológica no Setor de Gemas e Joias do APL de Teófilo Otoni - MG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Arranjo Produtivo de Gemas, Joias e Afins de Teófilo Otoni - MG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Desenvolvimento Tecnológico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CETEC-MG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Caso da Formalização da Atividade Produtiva no APL de Rochas Ornamentais de Santo Antônio de Pádua - Um Esforço Coletivo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Arranjo Produtivo de Rochas Ornamentais da Região Noroeste Fluminense/RJ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SINDIGNAISSES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de Tratamento de Resíduos - AAMOL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Rochas Ornamentais de Cachoeiro de Itapemirim-ES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</a:t>
                      </a:r>
                      <a:b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AAMOL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580416"/>
                  </a:ext>
                </a:extLst>
              </a:tr>
              <a:tr h="9798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Aproveitamento de resíduos de quartzito da região do Seridó – PB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Quartzito do Seridó (PB)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TEC. QUÍMICA &amp; METAL MECÂNICA/ CETEM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Econômica da Rochagem no Sistema de Plantio Direto (Soja-Milho-Braquiária) no Sudoeste Goiano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Agrominerais do Sudoeste Goiano (GO)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Mineração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SEJA/GO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Alternativas Metodológicas e Tecnológicas para a Restauração Ecológica de Pilhas de Rejeito de Rochas Ornamentais – Ênfase na Utilização dos seus Rejeitos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Ardósia e Quartzitos de São Tomé das Letras (MG)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Mineração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Fundação CETEC/ Senai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64084"/>
                  </a:ext>
                </a:extLst>
              </a:tr>
              <a:tr h="15133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Fornecimento Sustentável de Argilas para APL de Cerâmica Vermelha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Cerâmica Vermelha do Morro da Fumaça/SC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Mineração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COOPEMI/ SC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 Rede do APL de Gemas e Joias do Rio Grande do Sul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Gemas e Joias do Rio Grande do Sul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UNIVATES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 Tecnológica da Unidade Produtiva de Coronel Murta com Vista ao Aprimoramento nos Processos de Inovação e Lapidação de Materiais Descartados dos Corpos Pegmatíticos Aplicados a Acessórios e Artesanato Mineral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Minerais e Rochas em Pegmatitos do Vale do Jequitinhonha (MG)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Treinamento e Capacitação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Laboratório ITAPORARTE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574965"/>
                  </a:ext>
                </a:extLst>
              </a:tr>
              <a:tr h="7603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Aproveitamento de Rejeito e Pó de Brita no Manejo da Fertilidade de Solo no Sudoeste Goiano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Agrominerais do Sudoeste Goiano/GO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Meio Ambiente e Transferência e Disseminação de Tecnologia e Inovação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SEJA/GO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Sustent’ARTE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Arte com Resíduos das Cerâmicas de Revestimentos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Cerâmica de Revestimento de Santa Gertrudes/SP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Inclusão Social e Meio Ambiente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ASPACER/ SINCER - SESI -SENAI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Otimização de Sistemas de Tingimento de Gemas - Estudos Desenvolvidos por Empresas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Gemas e Joias do Rio Grande do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UFRGS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2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37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80A3928-F788-46D4-9311-0844112C8241}"/>
              </a:ext>
            </a:extLst>
          </p:cNvPr>
          <p:cNvSpPr txBox="1"/>
          <p:nvPr/>
        </p:nvSpPr>
        <p:spPr>
          <a:xfrm>
            <a:off x="598714" y="667345"/>
            <a:ext cx="10515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107E7B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Melhores Práticas APL de base mineral (2011 – 2019)</a:t>
            </a:r>
            <a:endParaRPr lang="pt-BR" sz="20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FA0B210-6BE3-4C34-A92C-07798C371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477474"/>
              </p:ext>
            </p:extLst>
          </p:nvPr>
        </p:nvGraphicFramePr>
        <p:xfrm>
          <a:off x="120650" y="1067455"/>
          <a:ext cx="12020550" cy="5537201"/>
        </p:xfrm>
        <a:graphic>
          <a:graphicData uri="http://schemas.openxmlformats.org/drawingml/2006/table">
            <a:tbl>
              <a:tblPr/>
              <a:tblGrid>
                <a:gridCol w="396595">
                  <a:extLst>
                    <a:ext uri="{9D8B030D-6E8A-4147-A177-3AD203B41FA5}">
                      <a16:colId xmlns:a16="http://schemas.microsoft.com/office/drawing/2014/main" val="1072760432"/>
                    </a:ext>
                  </a:extLst>
                </a:gridCol>
                <a:gridCol w="1329758">
                  <a:extLst>
                    <a:ext uri="{9D8B030D-6E8A-4147-A177-3AD203B41FA5}">
                      <a16:colId xmlns:a16="http://schemas.microsoft.com/office/drawing/2014/main" val="2643513146"/>
                    </a:ext>
                  </a:extLst>
                </a:gridCol>
                <a:gridCol w="746531">
                  <a:extLst>
                    <a:ext uri="{9D8B030D-6E8A-4147-A177-3AD203B41FA5}">
                      <a16:colId xmlns:a16="http://schemas.microsoft.com/office/drawing/2014/main" val="1561314348"/>
                    </a:ext>
                  </a:extLst>
                </a:gridCol>
                <a:gridCol w="1049809">
                  <a:extLst>
                    <a:ext uri="{9D8B030D-6E8A-4147-A177-3AD203B41FA5}">
                      <a16:colId xmlns:a16="http://schemas.microsoft.com/office/drawing/2014/main" val="2227079437"/>
                    </a:ext>
                  </a:extLst>
                </a:gridCol>
                <a:gridCol w="570266">
                  <a:extLst>
                    <a:ext uri="{9D8B030D-6E8A-4147-A177-3AD203B41FA5}">
                      <a16:colId xmlns:a16="http://schemas.microsoft.com/office/drawing/2014/main" val="2444238050"/>
                    </a:ext>
                  </a:extLst>
                </a:gridCol>
                <a:gridCol w="1524166">
                  <a:extLst>
                    <a:ext uri="{9D8B030D-6E8A-4147-A177-3AD203B41FA5}">
                      <a16:colId xmlns:a16="http://schemas.microsoft.com/office/drawing/2014/main" val="1692674646"/>
                    </a:ext>
                  </a:extLst>
                </a:gridCol>
                <a:gridCol w="839846">
                  <a:extLst>
                    <a:ext uri="{9D8B030D-6E8A-4147-A177-3AD203B41FA5}">
                      <a16:colId xmlns:a16="http://schemas.microsoft.com/office/drawing/2014/main" val="1556702657"/>
                    </a:ext>
                  </a:extLst>
                </a:gridCol>
                <a:gridCol w="839846">
                  <a:extLst>
                    <a:ext uri="{9D8B030D-6E8A-4147-A177-3AD203B41FA5}">
                      <a16:colId xmlns:a16="http://schemas.microsoft.com/office/drawing/2014/main" val="792853298"/>
                    </a:ext>
                  </a:extLst>
                </a:gridCol>
                <a:gridCol w="863176">
                  <a:extLst>
                    <a:ext uri="{9D8B030D-6E8A-4147-A177-3AD203B41FA5}">
                      <a16:colId xmlns:a16="http://schemas.microsoft.com/office/drawing/2014/main" val="3302848831"/>
                    </a:ext>
                  </a:extLst>
                </a:gridCol>
                <a:gridCol w="1576009">
                  <a:extLst>
                    <a:ext uri="{9D8B030D-6E8A-4147-A177-3AD203B41FA5}">
                      <a16:colId xmlns:a16="http://schemas.microsoft.com/office/drawing/2014/main" val="1025436641"/>
                    </a:ext>
                  </a:extLst>
                </a:gridCol>
                <a:gridCol w="725793">
                  <a:extLst>
                    <a:ext uri="{9D8B030D-6E8A-4147-A177-3AD203B41FA5}">
                      <a16:colId xmlns:a16="http://schemas.microsoft.com/office/drawing/2014/main" val="3029066462"/>
                    </a:ext>
                  </a:extLst>
                </a:gridCol>
                <a:gridCol w="832070">
                  <a:extLst>
                    <a:ext uri="{9D8B030D-6E8A-4147-A177-3AD203B41FA5}">
                      <a16:colId xmlns:a16="http://schemas.microsoft.com/office/drawing/2014/main" val="660947084"/>
                    </a:ext>
                  </a:extLst>
                </a:gridCol>
                <a:gridCol w="726685">
                  <a:extLst>
                    <a:ext uri="{9D8B030D-6E8A-4147-A177-3AD203B41FA5}">
                      <a16:colId xmlns:a16="http://schemas.microsoft.com/office/drawing/2014/main" val="4144662163"/>
                    </a:ext>
                  </a:extLst>
                </a:gridCol>
              </a:tblGrid>
              <a:tr h="1967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1° Lugar 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2° Lugar 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3° Lugar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578371"/>
                  </a:ext>
                </a:extLst>
              </a:tr>
              <a:tr h="1967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Título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 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Temática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Ator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Título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 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Temática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Ator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Título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 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Temática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Ator</a:t>
                      </a:r>
                    </a:p>
                  </a:txBody>
                  <a:tcPr marL="6894" marR="6894" marT="6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00778"/>
                  </a:ext>
                </a:extLst>
              </a:tr>
              <a:tr h="16326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Redução do Consumo de água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Quartizitos de São Tomé das Letras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Meio Ambiente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José Christiano Villas Boas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Reaproveitar os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resíduos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polo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cerâmico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região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Cordeirópolis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Limeira promovendo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consciência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importância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adoção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atitudes locais em busca da sustentabilidade: desenvolvendo pessoas, gerando renda e minimizando impactos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Cerâmica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Revestimento de Santa Gertrudes/SP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Meio Ambiente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ASPACER/ SINCER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Formalização de Áreas de Pegmatitos para Pequenos Empreendimentos RN/PB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Minerais e Rochas em Pegmatitos do RN/PB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UFCG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758040"/>
                  </a:ext>
                </a:extLst>
              </a:tr>
              <a:tr h="11703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Desenvolvimento de Tecnologias Sustentáveis para o Arranjo Produtivo Local de Caulim nos Pegmatitos RN/PB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Minerais e Rochas em Pegmatitos do RN/PB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UFCG/ CEETEM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Legalização dos Empreendimentos de Extração Mineral no Mato Grosso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Arranjo Produtivo Local de Ouro do Vale do Rio Peixoto/MT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Formalização, Organização da Produção – Cooperativismo, Mineração, Meio Ambiente e Gestão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COOGAVEPE/ MT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Produção de Nova Telha (Brasil Gold) por Meio de Projeto Cooperativo de Desenvolvimento Tecnológico e Inovação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Cerâmica Vermelha do Norte Goiano/GO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ASCENO/GO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05831"/>
                  </a:ext>
                </a:extLst>
              </a:tr>
              <a:tr h="1003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Desenvolvimento de Tecnologias Sustentáveis e Inovadoras para o Arranjo Produtivo Local da Pedra Cariri no Ceará.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Calcário Cariri/CE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CETEM/ MCTIC SECITECE/CE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Integração de Instituições Públicas para o Licenciamento de Atividades Minerárias – Um Estudo de Caso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Rochas Ornamentais do Noroeste do Estado do Rio de Janeiro/RJ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DRM/RJ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Recuperação de Áreas Degradadas pela Exploração Mineral no Vale do Peixoto - MT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Ouro do Vale do Rio Peixoto/MT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Meio Ambiente e Desenvolvimento Sustentável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COOGAVEPE/ MT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139540"/>
                  </a:ext>
                </a:extLst>
              </a:tr>
              <a:tr h="13375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Desenvolve Porto Ferreira/SP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Cerâmica Artística e Decoração de Porto Ferreira/SP 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Prefeitura de Porto Ferreira/SP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Núcleo de Extensão e Práticas em Processamento Mineral - NEPPROM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Minerais e rochas em Pegmatitos RN/PB e  Cerâmica Vermelha do Seridó do RN/PB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IFRN, Campus Parelha/RN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Geração de Próteses Ortopédicas Utilizando Resíduos Finos Oriundos do Beneficiamento do Mármore Bege Bahia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Rochas Ornamentais Bege Bahia/BA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 e Disseminação de Tecnologia e Inovação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CETEM/ MCTI -  SEDE/BA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55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87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1CB6E5-5D5B-43AA-A288-92DDCEDB8A4B}"/>
              </a:ext>
            </a:extLst>
          </p:cNvPr>
          <p:cNvSpPr txBox="1"/>
          <p:nvPr/>
        </p:nvSpPr>
        <p:spPr>
          <a:xfrm>
            <a:off x="3252396" y="964937"/>
            <a:ext cx="7232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4A877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PMP APL Mineral 2020-2021</a:t>
            </a:r>
            <a:endParaRPr lang="pt-BR" altLang="pt-BR" sz="3600" dirty="0">
              <a:solidFill>
                <a:srgbClr val="4A8779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1B638F-A73D-4ACC-8C6B-BF731BDDD7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87" t="-2551" r="24" b="-11621"/>
          <a:stretch/>
        </p:blipFill>
        <p:spPr>
          <a:xfrm>
            <a:off x="626712" y="753774"/>
            <a:ext cx="2160240" cy="233834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16D0CAB-236E-447B-9FDF-A742F2E74AAD}"/>
              </a:ext>
            </a:extLst>
          </p:cNvPr>
          <p:cNvSpPr txBox="1"/>
          <p:nvPr/>
        </p:nvSpPr>
        <p:spPr>
          <a:xfrm>
            <a:off x="443371" y="4135725"/>
            <a:ext cx="7662599" cy="1015663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4A8779"/>
                </a:solidFill>
                <a:latin typeface="Arial"/>
                <a:cs typeface="Lucida Sans Unicode"/>
              </a:rPr>
              <a:t>INSCRIÇÕES: </a:t>
            </a:r>
          </a:p>
          <a:p>
            <a:endParaRPr lang="pt-BR" sz="2000" b="1" dirty="0">
              <a:solidFill>
                <a:srgbClr val="4A8779"/>
              </a:solidFill>
              <a:latin typeface="Arial"/>
              <a:cs typeface="Lucida Sans Unicode"/>
            </a:endParaRPr>
          </a:p>
          <a:p>
            <a:r>
              <a:rPr lang="pt-BR" sz="2000" b="1" dirty="0">
                <a:solidFill>
                  <a:srgbClr val="4A8779"/>
                </a:solidFill>
                <a:latin typeface="Arial"/>
                <a:cs typeface="Lucida Sans Unicode"/>
              </a:rPr>
              <a:t>de 22 de MARÇO 2020 até 11 de outubro de 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BBF6F4-93AD-4074-9CE1-72E8F27EFEBC}"/>
              </a:ext>
            </a:extLst>
          </p:cNvPr>
          <p:cNvSpPr txBox="1"/>
          <p:nvPr/>
        </p:nvSpPr>
        <p:spPr>
          <a:xfrm>
            <a:off x="3404796" y="1720215"/>
            <a:ext cx="7324441" cy="1877437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ucida Sans Unicode"/>
              </a:rPr>
              <a:t>Compartilhem suas experiências de sucesso</a:t>
            </a:r>
          </a:p>
          <a:p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ucida Sans Unicode"/>
              </a:rPr>
              <a:t>Sejam exemplo e concorram a prêmios</a:t>
            </a:r>
          </a:p>
          <a:p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Lucida Sans Unicode"/>
            </a:endParaRPr>
          </a:p>
          <a:p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Lucida Sans Unicode"/>
              </a:rPr>
              <a:t>Participem!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76A3ED-66DA-4687-9812-02E44D699F3B}"/>
              </a:ext>
            </a:extLst>
          </p:cNvPr>
          <p:cNvSpPr txBox="1"/>
          <p:nvPr/>
        </p:nvSpPr>
        <p:spPr>
          <a:xfrm>
            <a:off x="2486202" y="5645055"/>
            <a:ext cx="5487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48375"/>
                </a:solidFill>
                <a:latin typeface="Arial"/>
                <a:cs typeface="Lucida Sans Unicode"/>
              </a:rPr>
              <a:t>eventos.cgts@mctic.gov.br</a:t>
            </a:r>
          </a:p>
          <a:p>
            <a:r>
              <a:rPr lang="pt-BR" sz="2800" b="1" dirty="0">
                <a:solidFill>
                  <a:srgbClr val="448375"/>
                </a:solidFill>
                <a:latin typeface="Arial"/>
                <a:cs typeface="Lucida Sans Unicode"/>
              </a:rPr>
              <a:t>www.redeaplmineral.org.br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80EDC6-5CD1-49E1-97D9-13D069DD7A5D}"/>
              </a:ext>
            </a:extLst>
          </p:cNvPr>
          <p:cNvSpPr txBox="1"/>
          <p:nvPr/>
        </p:nvSpPr>
        <p:spPr>
          <a:xfrm>
            <a:off x="43204" y="2948890"/>
            <a:ext cx="3361592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t-BR" sz="1800" b="1" dirty="0">
                <a:solidFill>
                  <a:srgbClr val="4A8779"/>
                </a:solidFill>
                <a:latin typeface="Bookman Old Style" pitchFamily="18" charset="0"/>
                <a:cs typeface="Arial" pitchFamily="34" charset="0"/>
              </a:rPr>
              <a:t>Em APL de Base Mineral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t-BR" sz="1800" b="1" dirty="0">
                <a:solidFill>
                  <a:srgbClr val="4A8779"/>
                </a:solidFill>
                <a:latin typeface="Bookman Old Style" pitchFamily="18" charset="0"/>
                <a:cs typeface="Arial" pitchFamily="34" charset="0"/>
              </a:rPr>
              <a:t>2020 - 2021</a:t>
            </a:r>
            <a:endParaRPr lang="pt-BR" sz="1800" dirty="0">
              <a:solidFill>
                <a:srgbClr val="4A877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0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redeaplmineral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1388</Words>
  <Application>Microsoft Office PowerPoint</Application>
  <PresentationFormat>Widescreen</PresentationFormat>
  <Paragraphs>230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Calibri</vt:lpstr>
      <vt:lpstr>TEMA redeaplmineral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ELZIVIR AZEVEDO GUERRA</dc:creator>
  <cp:lastModifiedBy>Elzivir Azevedo Guera</cp:lastModifiedBy>
  <cp:revision>10</cp:revision>
  <dcterms:created xsi:type="dcterms:W3CDTF">2020-11-07T00:55:40Z</dcterms:created>
  <dcterms:modified xsi:type="dcterms:W3CDTF">2021-07-22T13:04:19Z</dcterms:modified>
</cp:coreProperties>
</file>